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Merriweather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9651347-BC65-46E0-AED1-45CD8D04CE10}">
  <a:tblStyle styleId="{19651347-BC65-46E0-AED1-45CD8D04CE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erriweather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Merriweather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Merriweather-italic.fntdata"/><Relationship Id="rId14" Type="http://schemas.openxmlformats.org/officeDocument/2006/relationships/slide" Target="slides/slide8.xml"/><Relationship Id="rId58" Type="http://schemas.openxmlformats.org/officeDocument/2006/relationships/font" Target="fonts/Merriweath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</a:t>
            </a:r>
            <a:r>
              <a:rPr lang="en"/>
              <a:t> Self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6d2920f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6d2920f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76d2920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76d2920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76e6b60a3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76e6b60a3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76e6b60a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76e6b60a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6d2920f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76d2920f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76e6b60a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76e6b60a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76e6b60a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76e6b60a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76e6b60a3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76e6b60a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76e6b60a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76e6b60a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76e6b60a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76e6b60a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070ef63e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070ef63e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a model to easily quantify uncertainty in team strength and game level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Applying a Bayesian approach to the problem, as this framework is underutilized in hockey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Build the model only using GF and GA. Allows approach to be transferred to leagues with much less data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76e6b60a3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76e6b60a3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76e6b60a3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76e6b60a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76e6b60a3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76e6b60a3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76e6b60a3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76e6b60a3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76e6b60a3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76e6b60a3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76e6b60a3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76e6b60a3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76e6b60a3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76e6b60a3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76e6b60a3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76e6b60a3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 / Changing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76e6b60a3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76e6b60a3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76e6b60a3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76e6b60a3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070ef63e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070ef63e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76e6b60a3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76e6b60a3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76e6b60a3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76e6b60a3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082d0669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082d066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082d0669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082d066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082d066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082d066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82d0669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82d0669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082d0669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082d0669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76e6b60a3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76e6b60a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76e6b60a3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76e6b60a3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082d0669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082d0669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082d066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082d066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76e6b60a3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76e6b60a3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76e6b60a3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76e6b60a3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76e6b60a3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76e6b60a3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082d0669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082d0669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082d0669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082d066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082d0669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082d0669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082d0669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082d0669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070ef63e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070ef63e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THIS (or just the graph)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76d2920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76d2920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Probability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Events in a fixed interval of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**Consider Deleting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6d2920f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6d2920f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76d2920f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76d2920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6e6b60a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6e6b60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klongmuir.com/Blog/Meet-Clementine-AIHL-Season-simulator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mailto:jflancer@wharton.upenn.edu" TargetMode="External"/><Relationship Id="rId4" Type="http://schemas.openxmlformats.org/officeDocument/2006/relationships/hyperlink" Target="http://github.com/jflancer/gameModel" TargetMode="External"/><Relationship Id="rId5" Type="http://schemas.openxmlformats.org/officeDocument/2006/relationships/hyperlink" Target="http://even-strength.com" TargetMode="External"/><Relationship Id="rId6" Type="http://schemas.openxmlformats.org/officeDocument/2006/relationships/image" Target="../media/image1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hockeyanalytics.com/Research_files/Poisson_Toolbox.pdf" TargetMode="External"/><Relationship Id="rId4" Type="http://schemas.openxmlformats.org/officeDocument/2006/relationships/hyperlink" Target="http://www.crowdscoutsports.com/game-theory/expected-goal-xg-model/" TargetMode="External"/><Relationship Id="rId5" Type="http://schemas.openxmlformats.org/officeDocument/2006/relationships/hyperlink" Target="https://hockey-graphs.com/2018/06/21/comparing-scoring-talent-with-empirical-bayes/" TargetMode="External"/><Relationship Id="rId6" Type="http://schemas.openxmlformats.org/officeDocument/2006/relationships/hyperlink" Target="https://hockey-graphs.com/2016/12/27/how-good-is-columbus-a-bayesian-approach/#more-14342" TargetMode="External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4.stat.ncsu.edu/~reich/st590/code/PoissonGamma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varianceexplained.org/r/empirical_bayes_baseball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Bayesian Game Prediction Model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Jake Flancer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Translating to Hockey...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505700"/>
            <a:ext cx="6077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Breaking apart into team level two parameters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𝜽</a:t>
            </a:r>
            <a:r>
              <a:rPr baseline="-25000" lang="en" sz="1800"/>
              <a:t>GF</a:t>
            </a:r>
            <a:r>
              <a:rPr lang="en" sz="1800"/>
              <a:t> = Goals For Per Game (GF Rate)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𝜽</a:t>
            </a:r>
            <a:r>
              <a:rPr baseline="-25000" lang="en" sz="1800"/>
              <a:t>GA</a:t>
            </a:r>
            <a:r>
              <a:rPr lang="en" sz="1800"/>
              <a:t> = Goals Against Per Game (GA Rate)</a:t>
            </a:r>
            <a:endParaRPr sz="1800"/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505700"/>
            <a:ext cx="8430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Prior: 𝞱 ~ Gamma(𝛂,𝜷)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League Average: 2.6 G/GP (non-OT)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𝛂 = 2.6 * 𝜷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Team Specific: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𝛂 = 2.6 * 𝜷 * (⅓) + GF Per Game</a:t>
            </a:r>
            <a:r>
              <a:rPr baseline="-25000" lang="en" sz="1800"/>
              <a:t>Team Season-1</a:t>
            </a:r>
            <a:r>
              <a:rPr lang="en" sz="1800"/>
              <a:t>* 𝜷 * (⅔)</a:t>
            </a:r>
            <a:endParaRPr sz="1800"/>
          </a:p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Distribution</a:t>
            </a:r>
            <a:endParaRPr/>
          </a:p>
        </p:txBody>
      </p:sp>
      <p:sp>
        <p:nvSpPr>
          <p:cNvPr id="165" name="Google Shape;165;p23"/>
          <p:cNvSpPr txBox="1"/>
          <p:nvPr>
            <p:ph idx="2" type="body"/>
          </p:nvPr>
        </p:nvSpPr>
        <p:spPr>
          <a:xfrm>
            <a:off x="4832400" y="1505700"/>
            <a:ext cx="3999900" cy="1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𝛂 = “Prior” Goals For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𝜷 = “Prior” Games Played</a:t>
            </a:r>
            <a:endParaRPr sz="1800"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Distribution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505700"/>
            <a:ext cx="6866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the following: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“Prior GP” = 20 = </a:t>
            </a:r>
            <a:r>
              <a:rPr lang="en" sz="1800"/>
              <a:t>𝜷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Team Specific Prior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Regressed 33% to league average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Ex: 2018-19 Lightning Prior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𝛂 = 2.6 * 20 * (⅓)+ (284/82) * 20 * (⅔) = 64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𝜷 = 20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T.B Goal Scoring ~ Gamma(64, 20)</a:t>
            </a:r>
            <a:endParaRPr sz="1800"/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Distribution</a:t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76" y="1277025"/>
            <a:ext cx="6180292" cy="37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Observed </a:t>
            </a:r>
            <a:r>
              <a:rPr lang="en"/>
              <a:t>Data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11700" y="1505700"/>
            <a:ext cx="8048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</a:t>
            </a:r>
            <a:r>
              <a:rPr lang="en" sz="1800"/>
              <a:t>:  </a:t>
            </a:r>
            <a:r>
              <a:rPr lang="en" sz="1800"/>
              <a:t>Y | 𝞱 ~ Poisson Process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“Cumulative Goals Scored”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Game (n): 1, 2, 3, 4, 5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Goals: 3, 3, 4, 2, 0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800"/>
              <a:t>∑y</a:t>
            </a:r>
            <a:r>
              <a:rPr baseline="-25000" lang="en" sz="1800"/>
              <a:t>i</a:t>
            </a:r>
            <a:r>
              <a:rPr lang="en" sz="1800"/>
              <a:t> :     3, 6, 10, 12, 12</a:t>
            </a:r>
            <a:endParaRPr sz="1800"/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505700"/>
            <a:ext cx="8048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Posterior: 𝞱 | Y ~ Gamma(∑y</a:t>
            </a:r>
            <a:r>
              <a:rPr baseline="-25000" lang="en" sz="1800"/>
              <a:t>i</a:t>
            </a:r>
            <a:r>
              <a:rPr lang="en" sz="1800"/>
              <a:t> + 𝛂, 𝜷 + n)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Gamma(“Prior GF” + Cumulative Goals, “Prior GP” + Total GP)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Game 0 (Prior): 𝜽 ~ Gamma(64 + 0, 20 + 0)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Game 10: 𝜽 ~ Gamma(64 + 30, 20 + 10)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Game 82: 𝜽 ~ Gamma(64 + 284, 20 + 82)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" name="Google Shape;193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88" y="1342750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342750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97" y="1375050"/>
            <a:ext cx="6019998" cy="3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00" y="1293350"/>
            <a:ext cx="6195726" cy="378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7573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Applying bayesian techniques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Expressing uncertainty in predictions and comparisons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Working with limited data</a:t>
            </a:r>
            <a:endParaRPr sz="1800"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the Posterior</a:t>
            </a:r>
            <a:endParaRPr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664" y="1317100"/>
            <a:ext cx="6052725" cy="373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311700" y="1505700"/>
            <a:ext cx="7092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Posterior only yields P(𝜽</a:t>
            </a:r>
            <a:r>
              <a:rPr baseline="-25000" lang="en" sz="1800"/>
              <a:t>1 </a:t>
            </a:r>
            <a:r>
              <a:rPr lang="en" sz="1800"/>
              <a:t>&gt; </a:t>
            </a:r>
            <a:r>
              <a:rPr lang="en" sz="1800"/>
              <a:t>𝜽</a:t>
            </a:r>
            <a:r>
              <a:rPr baseline="-25000" lang="en" sz="1800"/>
              <a:t>2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make probability statements about team parameters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“The distribution of the expectation”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Goal: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 Outcomes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“The distribution of the outcomes”</a:t>
            </a:r>
            <a:endParaRPr sz="1800"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what?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505700"/>
            <a:ext cx="8025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“new” observations by...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Take sample </a:t>
            </a:r>
            <a:r>
              <a:rPr lang="en" sz="1800"/>
              <a:t>𝜽</a:t>
            </a:r>
            <a:r>
              <a:rPr baseline="30000" lang="en" sz="1800"/>
              <a:t>*</a:t>
            </a:r>
            <a:r>
              <a:rPr lang="en" sz="1800"/>
              <a:t> from posterior: </a:t>
            </a:r>
            <a:r>
              <a:rPr lang="en" sz="1800"/>
              <a:t>𝜽</a:t>
            </a:r>
            <a:r>
              <a:rPr baseline="30000" lang="en" sz="1800"/>
              <a:t>*</a:t>
            </a:r>
            <a:r>
              <a:rPr lang="en" sz="1800"/>
              <a:t> ~ </a:t>
            </a:r>
            <a:r>
              <a:rPr lang="en" sz="1800"/>
              <a:t>Gamma(∑y</a:t>
            </a:r>
            <a:r>
              <a:rPr baseline="-25000" lang="en" sz="1800"/>
              <a:t>i</a:t>
            </a:r>
            <a:r>
              <a:rPr lang="en" sz="1800"/>
              <a:t> + 𝛂, 𝜷 + n)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Using </a:t>
            </a:r>
            <a:r>
              <a:rPr lang="en" sz="1800"/>
              <a:t>𝜽</a:t>
            </a:r>
            <a:r>
              <a:rPr baseline="30000" lang="en" sz="1800"/>
              <a:t>*</a:t>
            </a:r>
            <a:r>
              <a:rPr lang="en" sz="1800"/>
              <a:t> generate a new prediction y</a:t>
            </a:r>
            <a:r>
              <a:rPr baseline="30000" lang="en" sz="1800"/>
              <a:t>*</a:t>
            </a:r>
            <a:r>
              <a:rPr lang="en" sz="1800"/>
              <a:t>: y</a:t>
            </a:r>
            <a:r>
              <a:rPr baseline="30000" lang="en" sz="1800"/>
              <a:t>*</a:t>
            </a:r>
            <a:r>
              <a:rPr lang="en" sz="1800"/>
              <a:t> ~ Poisson(</a:t>
            </a:r>
            <a:r>
              <a:rPr lang="en" sz="1800"/>
              <a:t>𝜽</a:t>
            </a:r>
            <a:r>
              <a:rPr baseline="30000" lang="en" sz="1800"/>
              <a:t>*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sz="1800"/>
              <a:t>Repeat 1-2 for many draws of </a:t>
            </a:r>
            <a:r>
              <a:rPr lang="en" sz="1800"/>
              <a:t>𝜽</a:t>
            </a:r>
            <a:r>
              <a:rPr baseline="30000" lang="en" sz="1800"/>
              <a:t>*</a:t>
            </a:r>
            <a:r>
              <a:rPr lang="en" sz="1800"/>
              <a:t> from posterior</a:t>
            </a:r>
            <a:endParaRPr sz="1800"/>
          </a:p>
        </p:txBody>
      </p:sp>
      <p:sp>
        <p:nvSpPr>
          <p:cNvPr id="242" name="Google Shape;242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Predictive</a:t>
            </a:r>
            <a:endParaRPr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Simulations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311700" y="1505700"/>
            <a:ext cx="8110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Want to include information from both teams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Four Gamma Parameters: </a:t>
            </a:r>
            <a:r>
              <a:rPr lang="en" sz="1800"/>
              <a:t>𝜽</a:t>
            </a:r>
            <a:r>
              <a:rPr baseline="-25000" lang="en" sz="1800"/>
              <a:t>GF Home Team</a:t>
            </a:r>
            <a:r>
              <a:rPr lang="en" sz="1800"/>
              <a:t> | 𝜽</a:t>
            </a:r>
            <a:r>
              <a:rPr baseline="-25000" lang="en" sz="1800"/>
              <a:t>GA Home Team</a:t>
            </a:r>
            <a:r>
              <a:rPr lang="en" sz="1800"/>
              <a:t> | 𝜽</a:t>
            </a:r>
            <a:r>
              <a:rPr baseline="-25000" lang="en" sz="1800"/>
              <a:t>GF Away Team</a:t>
            </a:r>
            <a:r>
              <a:rPr lang="en" sz="1800"/>
              <a:t> | 𝜽</a:t>
            </a:r>
            <a:r>
              <a:rPr baseline="-25000" lang="en" sz="1800"/>
              <a:t>GA Away Team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parameter has two “hyperparameters”: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/>
              <a:t>A</a:t>
            </a:r>
            <a:r>
              <a:rPr lang="en" sz="1800"/>
              <a:t> = ∑y</a:t>
            </a:r>
            <a:r>
              <a:rPr baseline="-25000" lang="en" sz="1800"/>
              <a:t>i</a:t>
            </a:r>
            <a:r>
              <a:rPr lang="en" sz="1800"/>
              <a:t> + 𝛂 (Posterior Alpha = Prior + Observed Goals Scored)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i="1" lang="en" sz="1800"/>
              <a:t>B</a:t>
            </a:r>
            <a:r>
              <a:rPr lang="en" sz="1800"/>
              <a:t> = 𝜷 + n (Posterior Beta = Prior + Observed Games Played)</a:t>
            </a:r>
            <a:endParaRPr sz="1800"/>
          </a:p>
        </p:txBody>
      </p:sp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Simulations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505700"/>
            <a:ext cx="8110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keep it simple, we can add together rates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Home Scoring</a:t>
            </a:r>
            <a:r>
              <a:rPr lang="en" sz="1800"/>
              <a:t> ~ Gamma(</a:t>
            </a:r>
            <a:r>
              <a:rPr b="1" i="1" lang="en" sz="1800"/>
              <a:t>A</a:t>
            </a:r>
            <a:r>
              <a:rPr baseline="-25000" lang="en" sz="1800"/>
              <a:t>Home GF</a:t>
            </a:r>
            <a:r>
              <a:rPr lang="en" sz="1800"/>
              <a:t> + </a:t>
            </a:r>
            <a:r>
              <a:rPr b="1" i="1" lang="en" sz="1800"/>
              <a:t>A</a:t>
            </a:r>
            <a:r>
              <a:rPr baseline="-25000" lang="en" sz="1800"/>
              <a:t>Away GA </a:t>
            </a:r>
            <a:r>
              <a:rPr lang="en" sz="1800"/>
              <a:t>, </a:t>
            </a:r>
            <a:r>
              <a:rPr b="1" i="1" lang="en" sz="1800"/>
              <a:t>B</a:t>
            </a:r>
            <a:r>
              <a:rPr baseline="-25000" lang="en" sz="1800"/>
              <a:t>Home GP</a:t>
            </a:r>
            <a:r>
              <a:rPr lang="en" sz="1800"/>
              <a:t> + </a:t>
            </a:r>
            <a:r>
              <a:rPr b="1" i="1" lang="en" sz="1800"/>
              <a:t>B</a:t>
            </a:r>
            <a:r>
              <a:rPr baseline="-25000" lang="en" sz="1800"/>
              <a:t>Away GP</a:t>
            </a:r>
            <a:r>
              <a:rPr lang="en" sz="1800"/>
              <a:t>)</a:t>
            </a:r>
            <a:endParaRPr baseline="-25000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Away Scoring</a:t>
            </a:r>
            <a:r>
              <a:rPr lang="en" sz="1800"/>
              <a:t> ~ Gamma(</a:t>
            </a:r>
            <a:r>
              <a:rPr b="1" i="1" lang="en" sz="1800"/>
              <a:t>A</a:t>
            </a:r>
            <a:r>
              <a:rPr baseline="-25000" lang="en" sz="1800"/>
              <a:t>Away GF</a:t>
            </a:r>
            <a:r>
              <a:rPr lang="en" sz="1800"/>
              <a:t> + </a:t>
            </a:r>
            <a:r>
              <a:rPr b="1" i="1" lang="en" sz="1800"/>
              <a:t>A</a:t>
            </a:r>
            <a:r>
              <a:rPr baseline="-25000" lang="en" sz="1800"/>
              <a:t>Home GA </a:t>
            </a:r>
            <a:r>
              <a:rPr lang="en" sz="1800"/>
              <a:t>, </a:t>
            </a:r>
            <a:r>
              <a:rPr b="1" i="1" lang="en" sz="1800"/>
              <a:t>B</a:t>
            </a:r>
            <a:r>
              <a:rPr baseline="-25000" lang="en" sz="1800"/>
              <a:t>Home GP</a:t>
            </a:r>
            <a:r>
              <a:rPr lang="en" sz="1800"/>
              <a:t> + </a:t>
            </a:r>
            <a:r>
              <a:rPr b="1" i="1" lang="en" sz="1800"/>
              <a:t>B</a:t>
            </a:r>
            <a:r>
              <a:rPr baseline="-25000" lang="en" sz="1800"/>
              <a:t>Away GP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On average…</a:t>
            </a:r>
            <a:endParaRPr sz="18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Home Team Goals per Game = (Home</a:t>
            </a:r>
            <a:r>
              <a:rPr baseline="-25000" lang="en" sz="1800"/>
              <a:t>GF</a:t>
            </a:r>
            <a:r>
              <a:rPr lang="en" sz="1800"/>
              <a:t> + Away</a:t>
            </a:r>
            <a:r>
              <a:rPr baseline="-25000" lang="en" sz="1800"/>
              <a:t>GA</a:t>
            </a:r>
            <a:r>
              <a:rPr lang="en" sz="1800"/>
              <a:t>) / (Home</a:t>
            </a:r>
            <a:r>
              <a:rPr baseline="-25000" lang="en" sz="1800"/>
              <a:t>GP</a:t>
            </a:r>
            <a:r>
              <a:rPr lang="en" sz="1800"/>
              <a:t> + Away</a:t>
            </a:r>
            <a:r>
              <a:rPr baseline="-25000" lang="en" sz="1800"/>
              <a:t>GP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	Simple Weighted Average!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11700" y="1505700"/>
            <a:ext cx="8110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Now, Using </a:t>
            </a:r>
            <a:r>
              <a:rPr lang="en" sz="1800"/>
              <a:t>𝜽</a:t>
            </a:r>
            <a:r>
              <a:rPr baseline="-25000" lang="en" sz="1800"/>
              <a:t>Home Scoring</a:t>
            </a:r>
            <a:r>
              <a:rPr lang="en" sz="1800"/>
              <a:t> , 𝜽</a:t>
            </a:r>
            <a:r>
              <a:rPr baseline="-25000" lang="en" sz="1800"/>
              <a:t>Away Scoring</a:t>
            </a:r>
            <a:r>
              <a:rPr lang="en" sz="1800"/>
              <a:t> we can do predictive draws!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</a:t>
            </a:r>
            <a:r>
              <a:rPr baseline="30000" lang="en" sz="1800"/>
              <a:t>*</a:t>
            </a:r>
            <a:r>
              <a:rPr baseline="-25000" lang="en" sz="1800"/>
              <a:t>Home</a:t>
            </a:r>
            <a:r>
              <a:rPr lang="en" sz="1800"/>
              <a:t> ~ Poisson(</a:t>
            </a:r>
            <a:r>
              <a:rPr lang="en" sz="1800"/>
              <a:t>𝜽</a:t>
            </a:r>
            <a:r>
              <a:rPr baseline="-25000" lang="en" sz="1800"/>
              <a:t>Home Scoring</a:t>
            </a:r>
            <a:r>
              <a:rPr lang="en" sz="1800"/>
              <a:t>* 1.045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</a:t>
            </a:r>
            <a:r>
              <a:rPr baseline="30000" lang="en" sz="1800"/>
              <a:t>*</a:t>
            </a:r>
            <a:r>
              <a:rPr baseline="-25000" lang="en" sz="1800"/>
              <a:t>Away</a:t>
            </a:r>
            <a:r>
              <a:rPr lang="en" sz="1800"/>
              <a:t> ~ Poisson(𝜽</a:t>
            </a:r>
            <a:r>
              <a:rPr baseline="-25000" lang="en" sz="1800"/>
              <a:t>Away Scoring</a:t>
            </a:r>
            <a:r>
              <a:rPr lang="en" sz="1800"/>
              <a:t> / 1.045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Can now compare y</a:t>
            </a:r>
            <a:r>
              <a:rPr baseline="30000" lang="en" sz="1800"/>
              <a:t>*</a:t>
            </a:r>
            <a:r>
              <a:rPr baseline="-25000" lang="en" sz="1800"/>
              <a:t>Home</a:t>
            </a:r>
            <a:r>
              <a:rPr lang="en" sz="1800"/>
              <a:t> and y</a:t>
            </a:r>
            <a:r>
              <a:rPr baseline="30000" lang="en" sz="1800"/>
              <a:t>*</a:t>
            </a:r>
            <a:r>
              <a:rPr baseline="-25000" lang="en" sz="1800"/>
              <a:t>Away</a:t>
            </a:r>
            <a:r>
              <a:rPr lang="en" sz="1800"/>
              <a:t> to generate distributions of game outcomes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When y</a:t>
            </a:r>
            <a:r>
              <a:rPr baseline="30000" lang="en" sz="1800"/>
              <a:t>*</a:t>
            </a:r>
            <a:r>
              <a:rPr baseline="-25000" lang="en" sz="1800"/>
              <a:t>Home</a:t>
            </a:r>
            <a:r>
              <a:rPr lang="en" sz="1800"/>
              <a:t> &gt; y</a:t>
            </a:r>
            <a:r>
              <a:rPr baseline="30000" lang="en" sz="1800"/>
              <a:t>*</a:t>
            </a:r>
            <a:r>
              <a:rPr baseline="-25000" lang="en" sz="1800"/>
              <a:t>Away</a:t>
            </a:r>
            <a:r>
              <a:rPr lang="en" sz="1800"/>
              <a:t> , Home Team Wins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When y</a:t>
            </a:r>
            <a:r>
              <a:rPr baseline="30000" lang="en" sz="1800"/>
              <a:t>*</a:t>
            </a:r>
            <a:r>
              <a:rPr baseline="-25000" lang="en" sz="1800"/>
              <a:t>Home</a:t>
            </a:r>
            <a:r>
              <a:rPr lang="en" sz="1800"/>
              <a:t> = y</a:t>
            </a:r>
            <a:r>
              <a:rPr baseline="30000" lang="en" sz="1800"/>
              <a:t>*</a:t>
            </a:r>
            <a:r>
              <a:rPr baseline="-25000" lang="en" sz="1800"/>
              <a:t>Away</a:t>
            </a:r>
            <a:r>
              <a:rPr lang="en" sz="1800"/>
              <a:t> , OT. Determined by binomial with p</a:t>
            </a:r>
            <a:r>
              <a:rPr baseline="-25000" lang="en" sz="1800"/>
              <a:t>home</a:t>
            </a:r>
            <a:r>
              <a:rPr lang="en" sz="1800"/>
              <a:t> = 52%</a:t>
            </a:r>
            <a:endParaRPr sz="1800"/>
          </a:p>
        </p:txBody>
      </p:sp>
      <p:sp>
        <p:nvSpPr>
          <p:cNvPr id="263" name="Google Shape;263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Simulations</a:t>
            </a:r>
            <a:endParaRPr/>
          </a:p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208525" y="4622575"/>
            <a:ext cx="7280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To account for home advantage, I use a simple constant multiplier of 1.045. This was derived by: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If you have two variables  x1 ~ Poisson(3*1.045) and x2 ~ Poisson(3/1.045) you will find P(x1&gt;x2) ~ 45% and P(x1=x2) ~ 17%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Here, 3 = League avg. G/GP. Assuming 50/50 OT, P(x1 wins) = 53.5% ~ approximate home team win percentage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Digression… The Classical Approach</a:t>
            </a:r>
            <a:endParaRPr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311700" y="1505700"/>
            <a:ext cx="8110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typical simulation/monte carlo approach follows the last slide very closely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However…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parameters 𝜽 are instead simply taken from observed data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It will ignore the influence of an informative prior</a:t>
            </a:r>
            <a:endParaRPr sz="1800"/>
          </a:p>
        </p:txBody>
      </p:sp>
      <p:sp>
        <p:nvSpPr>
          <p:cNvPr id="272" name="Google Shape;272;p38"/>
          <p:cNvSpPr txBox="1"/>
          <p:nvPr/>
        </p:nvSpPr>
        <p:spPr>
          <a:xfrm>
            <a:off x="208525" y="4622575"/>
            <a:ext cx="7280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This Approach was taken by Matthew Barlowe in his NHL Poisson Model (no longer publicly available)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Likely Similar to Alyssa Longmuir’s Approach: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https://www.aklongmuir.com/Blog/Meet-Clementine-AIHL-Season-simulator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279" name="Google Shape;279;p39"/>
          <p:cNvSpPr txBox="1"/>
          <p:nvPr>
            <p:ph idx="1" type="body"/>
          </p:nvPr>
        </p:nvSpPr>
        <p:spPr>
          <a:xfrm>
            <a:off x="311700" y="1505700"/>
            <a:ext cx="6440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Golden Knights @ Kings 04/06/2019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Posterior Distributions: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LAK GF</a:t>
            </a:r>
            <a:r>
              <a:rPr lang="en" sz="1800"/>
              <a:t> ~ Gamma(242, 101)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LAK GA</a:t>
            </a:r>
            <a:r>
              <a:rPr lang="en" sz="1800"/>
              <a:t> ~ Gamma(301, 101)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VGK GF</a:t>
            </a:r>
            <a:r>
              <a:rPr lang="en" sz="1800"/>
              <a:t> ~ Gamma(300, 101)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VGK GA</a:t>
            </a:r>
            <a:r>
              <a:rPr lang="en" sz="1800"/>
              <a:t> ~ Gamma(271, 101)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98" y="1753399"/>
            <a:ext cx="4709551" cy="29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321" y="1587025"/>
            <a:ext cx="4978827" cy="3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Golden Knights @ Kings 04/06/2019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Posterior Distributions: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LAK GF</a:t>
            </a:r>
            <a:r>
              <a:rPr lang="en" sz="1800"/>
              <a:t> ~ Gamma(242, 101)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LAK GA</a:t>
            </a:r>
            <a:r>
              <a:rPr lang="en" sz="1800"/>
              <a:t> ~ Gamma(301, 101)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VGK GF</a:t>
            </a:r>
            <a:r>
              <a:rPr lang="en" sz="1800"/>
              <a:t> ~ Gamma(300, 101)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VGK GA</a:t>
            </a:r>
            <a:r>
              <a:rPr lang="en" sz="1800"/>
              <a:t> ~ Gamma(271, 101)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322" y="1587025"/>
            <a:ext cx="4978827" cy="3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11700" y="1505700"/>
            <a:ext cx="5217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Golden Knights</a:t>
            </a:r>
            <a:r>
              <a:rPr lang="en"/>
              <a:t> @ Kings 04/06/2019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Game Distribution: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Home Scoring</a:t>
            </a:r>
            <a:r>
              <a:rPr lang="en" sz="1800"/>
              <a:t> ~ Gamma(514, 202)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𝜽</a:t>
            </a:r>
            <a:r>
              <a:rPr baseline="-25000" lang="en" sz="1800"/>
              <a:t>Away Scoring</a:t>
            </a:r>
            <a:r>
              <a:rPr lang="en" sz="1800"/>
              <a:t> ~ Gamma(601, 202)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Draw Poisson From Posterior Predictive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4563"/>
            <a:ext cx="4346850" cy="265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Statistics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Examining parameters under uncertainty (distributions)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Incorporating prior beliefs in predictions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Prior “fake” data + Observed data = Estimate</a:t>
            </a:r>
            <a:endParaRPr sz="1800"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1584" t="0"/>
          <a:stretch/>
        </p:blipFill>
        <p:spPr>
          <a:xfrm>
            <a:off x="3057550" y="3200400"/>
            <a:ext cx="2980875" cy="57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5"/>
          <p:cNvCxnSpPr/>
          <p:nvPr/>
        </p:nvCxnSpPr>
        <p:spPr>
          <a:xfrm flipH="1" rot="10800000">
            <a:off x="2274300" y="3711575"/>
            <a:ext cx="777900" cy="4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>
            <a:endCxn id="80" idx="2"/>
          </p:cNvCxnSpPr>
          <p:nvPr/>
        </p:nvCxnSpPr>
        <p:spPr>
          <a:xfrm rot="10800000">
            <a:off x="4547987" y="3771900"/>
            <a:ext cx="3549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 rot="10800000">
            <a:off x="6273900" y="3692850"/>
            <a:ext cx="3015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5"/>
          <p:cNvSpPr txBox="1"/>
          <p:nvPr/>
        </p:nvSpPr>
        <p:spPr>
          <a:xfrm>
            <a:off x="1336450" y="4154375"/>
            <a:ext cx="18384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Posterior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887750" y="4210875"/>
            <a:ext cx="11115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Likelihood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193975" y="4120200"/>
            <a:ext cx="17145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Normalizing Constant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734675" y="2449638"/>
            <a:ext cx="11115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Prior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7256850" y="3006325"/>
            <a:ext cx="321000" cy="39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5"/>
          <p:cNvCxnSpPr/>
          <p:nvPr/>
        </p:nvCxnSpPr>
        <p:spPr>
          <a:xfrm flipH="1">
            <a:off x="5292600" y="2771088"/>
            <a:ext cx="49860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429425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25" y="1337900"/>
            <a:ext cx="6019069" cy="37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311700" y="1505700"/>
            <a:ext cx="8160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Goal scoring is not truly poisson (score effects)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Independent GF and GA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Average OT% was 16%, in reality it is approx. 21%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Assumes 4 parameters are equally weighted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Predictions are a little over-regressed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Assumes team strength stays the same (game 1 and game 82 weighted equally)</a:t>
            </a:r>
            <a:endParaRPr sz="1800"/>
          </a:p>
        </p:txBody>
      </p:sp>
      <p:sp>
        <p:nvSpPr>
          <p:cNvPr id="318" name="Google Shape;318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Assumptions and Issues</a:t>
            </a:r>
            <a:endParaRPr/>
          </a:p>
        </p:txBody>
      </p:sp>
      <p:sp>
        <p:nvSpPr>
          <p:cNvPr id="319" name="Google Shape;31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</a:t>
            </a:r>
            <a:endParaRPr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311700" y="1505700"/>
            <a:ext cx="7449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Uncertainty estimates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straightforward </a:t>
            </a:r>
            <a:r>
              <a:rPr lang="en" sz="1800"/>
              <a:t>probabilistic </a:t>
            </a:r>
            <a:r>
              <a:rPr lang="en" sz="1800"/>
              <a:t>team comparisons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Works with limited data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Simulate game outcomes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Cool graphs!</a:t>
            </a:r>
            <a:endParaRPr sz="1800"/>
          </a:p>
        </p:txBody>
      </p:sp>
      <p:sp>
        <p:nvSpPr>
          <p:cNvPr id="326" name="Google Shape;32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32" name="Google Shape;332;p4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Feel Free To Reach Out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jflancer@wharton.upenn.edu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@jakef1873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github.com/jflancer/gameModel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Use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even-strength.com</a:t>
            </a:r>
            <a:r>
              <a:rPr lang="en" sz="1000"/>
              <a:t>!!!</a:t>
            </a:r>
            <a:endParaRPr sz="1000"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5825" y="1269375"/>
            <a:ext cx="3874126" cy="38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 via nhl.com</a:t>
            </a:r>
            <a:endParaRPr/>
          </a:p>
        </p:txBody>
      </p:sp>
      <p:sp>
        <p:nvSpPr>
          <p:cNvPr id="341" name="Google Shape;34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you have a specific team/season request please let me know, I just picked out some interesting ones but they’re easy to produce</a:t>
            </a:r>
            <a:endParaRPr sz="1800"/>
          </a:p>
        </p:txBody>
      </p:sp>
      <p:sp>
        <p:nvSpPr>
          <p:cNvPr id="347" name="Google Shape;347;p4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 Ridge Plots</a:t>
            </a:r>
            <a:endParaRPr/>
          </a:p>
        </p:txBody>
      </p:sp>
      <p:sp>
        <p:nvSpPr>
          <p:cNvPr id="348" name="Google Shape;34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 Ridge Plots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342750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 Ridge Plots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88" y="1342750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 Ridge Plots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342750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Statistics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505700"/>
            <a:ext cx="5479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Examining parameters under uncertainty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Incorporating prior beliefs in predictions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Prior “fake” data + Observed data = Estimate</a:t>
            </a:r>
            <a:endParaRPr sz="1800"/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1584" t="0"/>
          <a:stretch/>
        </p:blipFill>
        <p:spPr>
          <a:xfrm>
            <a:off x="3057550" y="3200400"/>
            <a:ext cx="2980875" cy="57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6"/>
          <p:cNvCxnSpPr/>
          <p:nvPr/>
        </p:nvCxnSpPr>
        <p:spPr>
          <a:xfrm flipH="1" rot="10800000">
            <a:off x="2274300" y="3711575"/>
            <a:ext cx="777900" cy="4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6"/>
          <p:cNvCxnSpPr>
            <a:endCxn id="97" idx="2"/>
          </p:cNvCxnSpPr>
          <p:nvPr/>
        </p:nvCxnSpPr>
        <p:spPr>
          <a:xfrm rot="10800000">
            <a:off x="4547987" y="3771900"/>
            <a:ext cx="3549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/>
          <p:nvPr/>
        </p:nvCxnSpPr>
        <p:spPr>
          <a:xfrm rot="10800000">
            <a:off x="6273900" y="3692850"/>
            <a:ext cx="3015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6"/>
          <p:cNvSpPr txBox="1"/>
          <p:nvPr/>
        </p:nvSpPr>
        <p:spPr>
          <a:xfrm>
            <a:off x="1336450" y="4154375"/>
            <a:ext cx="18384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Posterior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887750" y="4210875"/>
            <a:ext cx="11115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Likelihood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193975" y="4120200"/>
            <a:ext cx="17145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Normalizing Constant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734675" y="2449638"/>
            <a:ext cx="11115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Prior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7256850" y="3006325"/>
            <a:ext cx="321000" cy="39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6"/>
          <p:cNvCxnSpPr/>
          <p:nvPr/>
        </p:nvCxnSpPr>
        <p:spPr>
          <a:xfrm flipH="1">
            <a:off x="5292600" y="2771088"/>
            <a:ext cx="49860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6"/>
          <p:cNvSpPr/>
          <p:nvPr/>
        </p:nvSpPr>
        <p:spPr>
          <a:xfrm>
            <a:off x="5454375" y="3200400"/>
            <a:ext cx="2362800" cy="133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6195075" y="3510275"/>
            <a:ext cx="2025900" cy="153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Distribution Ridge Plots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342750"/>
            <a:ext cx="601121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Results: Performance</a:t>
            </a:r>
            <a:endParaRPr/>
          </a:p>
        </p:txBody>
      </p:sp>
      <p:sp>
        <p:nvSpPr>
          <p:cNvPr id="382" name="Google Shape;382;p5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Used in Presentation: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Log Loss: -0.6817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Accuracy: 56.33%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^^^Note: Slightly Different From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Table as Presentation Uses 10,000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Sims per game, Table Uses 2,000</a:t>
            </a:r>
            <a:endParaRPr/>
          </a:p>
        </p:txBody>
      </p:sp>
      <p:sp>
        <p:nvSpPr>
          <p:cNvPr id="383" name="Google Shape;38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84" name="Google Shape;384;p53"/>
          <p:cNvGraphicFramePr/>
          <p:nvPr/>
        </p:nvGraphicFramePr>
        <p:xfrm>
          <a:off x="3086075" y="135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{19651347-BC65-46E0-AED1-45CD8D04CE10}</a:tableStyleId>
              </a:tblPr>
              <a:tblGrid>
                <a:gridCol w="1361350"/>
                <a:gridCol w="1361350"/>
                <a:gridCol w="1361350"/>
                <a:gridCol w="1361350"/>
              </a:tblGrid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Season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Prior Type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Prior Strength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|Log Loss|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2014-15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0.6751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2015-16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0.6862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2016-17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0.6749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2017-18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League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0.6793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2017-18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League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0.6779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2017-18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0.6791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2017-18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0.6762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2018-19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League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0.6882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2018-19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League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0.6839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2018-19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0.6882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2018-19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0.6814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Results: Calibration</a:t>
            </a:r>
            <a:endParaRPr/>
          </a:p>
        </p:txBody>
      </p:sp>
      <p:sp>
        <p:nvSpPr>
          <p:cNvPr id="390" name="Google Shape;39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1" name="Google Shape;391;p54"/>
          <p:cNvGraphicFramePr/>
          <p:nvPr/>
        </p:nvGraphicFramePr>
        <p:xfrm>
          <a:off x="952525" y="152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{19651347-BC65-46E0-AED1-45CD8D04CE10}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Bin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Wins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Losses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Actual W%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Bucket</a:t>
                      </a:r>
                      <a:r>
                        <a:rPr b="1" lang="en"/>
                        <a:t> W%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 - 52.5%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51.92%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51.26%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52.5% - 55%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54.96%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53.70%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55% - 57.5%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57.50%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56.18%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57.5% - 60%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58.29%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58.63%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60% - 62.5%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64.15%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61.05%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62.5% - 65%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66.67%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63.41%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65% - 67.5%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65.95%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 Results</a:t>
            </a:r>
            <a:endParaRPr/>
          </a:p>
        </p:txBody>
      </p:sp>
      <p:sp>
        <p:nvSpPr>
          <p:cNvPr id="397" name="Google Shape;39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650" y="1464600"/>
            <a:ext cx="5536744" cy="338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 Results</a:t>
            </a:r>
            <a:endParaRPr/>
          </a:p>
        </p:txBody>
      </p:sp>
      <p:sp>
        <p:nvSpPr>
          <p:cNvPr id="404" name="Google Shape;40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575" y="1353225"/>
            <a:ext cx="6072842" cy="37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 Results</a:t>
            </a:r>
            <a:endParaRPr/>
          </a:p>
        </p:txBody>
      </p:sp>
      <p:sp>
        <p:nvSpPr>
          <p:cNvPr id="411" name="Google Shape;41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550" y="1259525"/>
            <a:ext cx="4380702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idx="1" type="body"/>
          </p:nvPr>
        </p:nvSpPr>
        <p:spPr>
          <a:xfrm>
            <a:off x="311700" y="1505700"/>
            <a:ext cx="8160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Results are too regressed!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Predicts OT far too often… less points assigned overall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 determined by coin flip...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TB was 13-4 in OT/SO!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Generally too regressed to league average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Likely a result of assumption that the GF and GA parameters should be weighed equally</a:t>
            </a:r>
            <a:endParaRPr sz="1800"/>
          </a:p>
        </p:txBody>
      </p:sp>
      <p:sp>
        <p:nvSpPr>
          <p:cNvPr id="418" name="Google Shape;418;p5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 Results</a:t>
            </a:r>
            <a:endParaRPr/>
          </a:p>
        </p:txBody>
      </p:sp>
      <p:sp>
        <p:nvSpPr>
          <p:cNvPr id="419" name="Google Shape;41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505700"/>
            <a:ext cx="4866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Modeling goal scoring as a Poisson distribution by Alan Ryder (1)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Goalie Research by Cole Anderson (2)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Skater Scoring Talent by Domenic Galamini (3)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Bayesian analysis of the 2016 Blue Jackets by Muneeb Alam (4)</a:t>
            </a:r>
            <a:endParaRPr sz="1800"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Work in Hockey</a:t>
            </a:r>
            <a:endParaRPr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208525" y="4442425"/>
            <a:ext cx="72801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rabicPeriod"/>
            </a:pP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http://www.hockeyanalytics.com/Research_files/Poisson_Toolbox.pdf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rabicPeriod"/>
            </a:pP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http://www.crowdscoutsports.com/game-theory/expected-goal-xg-model/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rabicPeriod"/>
            </a:pP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https://hockey-graphs.com/2018/06/21/comparing-scoring-talent-with-empirical-bayes/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oboto"/>
              <a:buAutoNum type="arabicPeriod"/>
            </a:pP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https://hockey-graphs.com/2016/12/27/how-good-is-columbus-a-bayesian-approach/#more-14342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2475" y="1502362"/>
            <a:ext cx="3606800" cy="21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7408975" y="3494100"/>
            <a:ext cx="28167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Via. Domenic Galamini Jr.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Poisson Distribution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39" y="1393550"/>
            <a:ext cx="5887777" cy="36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389" y="1317350"/>
            <a:ext cx="6069291" cy="37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505700"/>
            <a:ext cx="4172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Prior: 𝞱 ~ Gamma(𝛂,𝜷)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Data: Y | </a:t>
            </a:r>
            <a:r>
              <a:rPr lang="en" sz="1800"/>
              <a:t>𝞱</a:t>
            </a:r>
            <a:r>
              <a:rPr lang="en" sz="1800"/>
              <a:t> ~ Goals Scored (Poisson)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Posterior: </a:t>
            </a:r>
            <a:r>
              <a:rPr lang="en" sz="1800"/>
              <a:t>𝞱 | Y ~ Gamma(∑y</a:t>
            </a:r>
            <a:r>
              <a:rPr baseline="-25000" lang="en" sz="1800"/>
              <a:t>i</a:t>
            </a:r>
            <a:r>
              <a:rPr lang="en" sz="1800"/>
              <a:t> + 𝛂, 𝜷 + n)</a:t>
            </a:r>
            <a:endParaRPr sz="1800"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Poisson-Gamma </a:t>
            </a:r>
            <a:r>
              <a:rPr lang="en"/>
              <a:t>Conjugacy</a:t>
            </a:r>
            <a:endParaRPr/>
          </a:p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Prior Mean = </a:t>
            </a:r>
            <a:r>
              <a:rPr lang="en" sz="1800"/>
              <a:t>𝛂/𝜷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Data Mean = ∑y</a:t>
            </a:r>
            <a:r>
              <a:rPr baseline="-25000" lang="en" sz="1800"/>
              <a:t>i</a:t>
            </a:r>
            <a:r>
              <a:rPr lang="en" sz="1800"/>
              <a:t> / 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Posterior Mean = (∑y</a:t>
            </a:r>
            <a:r>
              <a:rPr baseline="-25000" lang="en" sz="1800"/>
              <a:t>i</a:t>
            </a:r>
            <a:r>
              <a:rPr lang="en" sz="1800"/>
              <a:t> + 𝛂) / (𝜷 + n)</a:t>
            </a:r>
            <a:endParaRPr sz="1800"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2515325" y="4739425"/>
            <a:ext cx="7280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https://www4.stat.ncsu.edu/~reich/st590/code/PoissonGamma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00" y="2922500"/>
            <a:ext cx="2134325" cy="21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A: 1 GP / 5 GF / 2 GA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Team B: 50 GP / 250 GF / 100 GA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Which team is better?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Same GF% (71.4%)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Same GF/GP (5)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Same GA/GP (2)</a:t>
            </a:r>
            <a:endParaRPr sz="1800"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help?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208525" y="4747225"/>
            <a:ext cx="7280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http://varianceexplained.org/r/empirical_bayes_baseball/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Uncertainty!</a:t>
            </a:r>
            <a:endParaRPr/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575" y="1372050"/>
            <a:ext cx="6072842" cy="37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